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db0a845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微生物的分离与计数</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8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0.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0.xml"/><Relationship Id="rId2" Type="http://schemas.openxmlformats.org/officeDocument/2006/relationships/image" Target="../media/image29.pn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0.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39.png"/><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0.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0.xml"/><Relationship Id="rId2" Type="http://schemas.openxmlformats.org/officeDocument/2006/relationships/image" Target="../media/image47.png"/><Relationship Id="rId1" Type="http://schemas.openxmlformats.org/officeDocument/2006/relationships/image" Target="../media/image46.jpe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0.xml"/><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56.png"/><Relationship Id="rId1" Type="http://schemas.openxmlformats.org/officeDocument/2006/relationships/image" Target="../media/image55.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0.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0.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42e0ba58f?pid=89a551ee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[江苏连云港多校2025高二联考]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酵母菌的品质影响葡萄酒的产量和质量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，研究人员为分离出产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酒精能力强的酵母菌菌株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，进行了图1所示实验，甲、乙、丙、丁锥形瓶内分别加入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，对瓶中酒精浓度和活菌数量的检测结果如图2。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1_1#42e0ba58f?pid=89a551ee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pic>
        <p:nvPicPr>
          <p:cNvPr id="4" name="QC_4_BD.11_3#42e0ba58f?iti=1&amp;htil=1&amp;pid=89a551ee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0120" y="2408877"/>
            <a:ext cx="4901184" cy="22585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1_4#42e0ba58f?iti=2&amp;htil=1&amp;pid=89a551ee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05472" y="2619189"/>
            <a:ext cx="3154680"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1_5#42e0ba58f?iti=1&amp;htil=1&amp;pid=89a551eee&amp;color=0,0,0&amp;vtp=1&amp;bbb=1"/>
          <p:cNvSpPr/>
          <p:nvPr/>
        </p:nvSpPr>
        <p:spPr>
          <a:xfrm>
            <a:off x="3180524" y="479444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11_6#42e0ba58f?iti=2&amp;htil=1&amp;pid=89a551eee&amp;color=0,0,0&amp;vtp=1&amp;bbb=1"/>
          <p:cNvSpPr/>
          <p:nvPr/>
        </p:nvSpPr>
        <p:spPr>
          <a:xfrm>
            <a:off x="8552624" y="479444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3_1#42e0ba58f.choices?pid=89a551eee&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A.葡萄酒发酵过程中，缺氧、酸性的环境及酵母菌产生的酒精等可抑制所有杂菌的繁殖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.用稀释涂布平板法计算出葡萄酒过滤液的活菌数约为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，比实际值可能偏小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酒精对实验者的双手进行消毒，菌种接种过程中的试管口、瓶口等要灼烧灭菌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.由图2可知，丁瓶中的酵母菌产酒精能力比乙瓶的弱</a:t>
                </a:r>
                <a:endParaRPr lang="en-US" altLang="zh-CN" sz="2000" dirty="0"/>
              </a:p>
            </p:txBody>
          </p:sp>
        </mc:Choice>
        <mc:Fallback>
          <p:sp>
            <p:nvSpPr>
              <p:cNvPr id="2" name="QC_4_BD.13_1#42e0ba58f.choices?pid=89a551eee&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4_AN.12_1#42e0ba58f.bracket?pid=89a551eee&amp;color=0,0,0&amp;vpa=4&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4_1#42e0ba58f?vop=1&amp;pid=89a551eee&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大多数杂菌在缺氧、酸性、有酒精的环境下无法繁殖，但上述环境不能抑制所有杂菌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。根据计算公式可知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葡萄酒过滤液的活菌数约为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），计数过程中两个或多个细胞连在一起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，平板上观察到的只是一个菌落，所以计算所得数目可能比实际值偏小，B正确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。实验者的双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酒精消毒，不能用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酒精消毒；菌种接种过程中，试管口、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瓶口要通过火焰灼烧灭菌，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错误。据图1、2可知，甲中没有酵母菌，为对照组，乙、丙、丁挑取不同的菌落培养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活菌数少于乙瓶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，但丁瓶中酒精浓度与乙瓶一致，说明丁瓶酵母菌产酒精能力比乙瓶强，D错误。</a:t>
                </a:r>
                <a:endParaRPr lang="en-US" altLang="zh-CN" sz="2200" dirty="0"/>
              </a:p>
            </p:txBody>
          </p:sp>
        </mc:Choice>
        <mc:Fallback>
          <p:sp>
            <p:nvSpPr>
              <p:cNvPr id="2" name="QC_4_AS.14_1#42e0ba58f?vop=1&amp;pid=89a551eee&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2740" b="-1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5_1#cdb231d41?pid=89a551eee&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[广东江门新会一中2024高二月考]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研究者拟从堆肥中取样并筛选能高效降解羽毛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、蹄角等废弃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物中角蛋白的嗜热菌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，研究发现堆肥温度随时间变化的曲线如图1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，从堆肥中筛选分离出能高效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降解角蛋白的嗜热菌的流程如图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2。回答下列问题：</a:t>
            </a:r>
            <a:endParaRPr lang="en-US" altLang="zh-CN" sz="2000" dirty="0"/>
          </a:p>
        </p:txBody>
      </p:sp>
      <p:pic>
        <p:nvPicPr>
          <p:cNvPr id="3" name="QO_4_BD.15_3#cdb231d41?htil=1&amp;pid=89a551ee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21992" y="2418403"/>
            <a:ext cx="2368296"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15_4#cdb231d41?htil=1&amp;pid=89a551ee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39128" y="2582995"/>
            <a:ext cx="4078224" cy="21854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4_BD.15_5#cdb231d41?pid=89a551eee&amp;color=0,0,0&amp;vtp=1&amp;bbb=1"/>
              <p:cNvSpPr/>
              <p:nvPr/>
            </p:nvSpPr>
            <p:spPr>
              <a:xfrm>
                <a:off x="722376" y="4907603"/>
                <a:ext cx="10753344" cy="8415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培养基Ⅰ：水、无机盐、碳源、物质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Ⅱ：水、无机盐、碳源、物质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O_4_BD.15_5#cdb231d41?pid=89a551eee&amp;color=0,0,0&amp;vtp=1&amp;bbb=1"/>
              <p:cNvSpPr>
                <a:spLocks noRot="1" noChangeAspect="1" noMove="1" noResize="1" noEditPoints="1" noAdjustHandles="1" noChangeArrowheads="1" noChangeShapeType="1" noTextEdit="1"/>
              </p:cNvSpPr>
              <p:nvPr/>
            </p:nvSpPr>
            <p:spPr>
              <a:xfrm>
                <a:off x="722376" y="4907603"/>
                <a:ext cx="10753344" cy="841502"/>
              </a:xfrm>
              <a:prstGeom prst="rect">
                <a:avLst/>
              </a:prstGeom>
              <a:blipFill rotWithShape="1">
                <a:blip r:embed="rId3"/>
                <a:stretch>
                  <a:fillRect l="-4" t="-38" b="-5606"/>
                </a:stretch>
              </a:blipFill>
            </p:spPr>
            <p:txBody>
              <a:bodyPr/>
              <a:lstStyle/>
              <a:p>
                <a:r>
                  <a:rPr lang="zh-CN" altLang="en-US">
                    <a:noFill/>
                  </a:rPr>
                  <a:t> </a:t>
                </a:r>
              </a:p>
            </p:txBody>
          </p:sp>
        </mc:Fallback>
      </mc:AlternateContent>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6_1#488424fef?pid=cdb231d41&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（1）培养基的成分中，物质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。培养基在接种前需要通过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16_1#488424fef?pid=cdb231d41&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17_1#488424fef.blank?pid=cdb231d41&amp;color=0,0,0&amp;vpa=5&amp;vtp=1&amp;bbb=1"/>
          <p:cNvSpPr/>
          <p:nvPr/>
        </p:nvSpPr>
        <p:spPr>
          <a:xfrm>
            <a:off x="5742051"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角蛋白</a:t>
            </a:r>
            <a:endParaRPr lang="en-US" altLang="zh-CN" sz="2000" dirty="0"/>
          </a:p>
        </p:txBody>
      </p:sp>
      <p:sp>
        <p:nvSpPr>
          <p:cNvPr id="4" name="QB_5_AN.18_1#488424fef.blank?pid=cdb231d41&amp;color=0,0,0&amp;vpa=6&amp;vtp=1&amp;bbb=1"/>
          <p:cNvSpPr/>
          <p:nvPr/>
        </p:nvSpPr>
        <p:spPr>
          <a:xfrm>
            <a:off x="7012051"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a:t>
            </a:r>
            <a:endParaRPr lang="en-US" altLang="zh-CN" sz="2000" dirty="0"/>
          </a:p>
        </p:txBody>
      </p:sp>
      <p:sp>
        <p:nvSpPr>
          <p:cNvPr id="5" name="QB_5_AN.19_1#488424fef.blank?pid=cdb231d41&amp;color=0,0,0&amp;vpa=7&amp;vtp=1&amp;bbb=1"/>
          <p:cNvSpPr/>
          <p:nvPr/>
        </p:nvSpPr>
        <p:spPr>
          <a:xfrm>
            <a:off x="795401" y="1369315"/>
            <a:ext cx="3994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高压蒸汽灭菌法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（或湿热灭菌法）</a:t>
            </a:r>
            <a:endParaRPr lang="en-US" altLang="zh-CN" sz="2000" dirty="0"/>
          </a:p>
        </p:txBody>
      </p:sp>
      <mc:AlternateContent xmlns:mc="http://schemas.openxmlformats.org/markup-compatibility/2006">
        <mc:Choice xmlns:a14="http://schemas.microsoft.com/office/drawing/2010/main" Requires="a14">
          <p:sp>
            <p:nvSpPr>
              <p:cNvPr id="6" name="QB_5_AS.20_1#488424fef?vop=1&amp;pid=cdb231d41&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该研究的目的是从堆肥中筛选分离出能高效降解角蛋白的嗜热菌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，所以使用以角蛋白为唯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一氮源的培养基培养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为角蛋白。由图2可知，培养基Ⅱ是固体培养基，故物质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为琼脂。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培养基在接种前要通过高压蒸汽灭菌法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（湿热灭菌法）进行灭菌。</a:t>
                </a:r>
                <a:endParaRPr lang="en-US" altLang="zh-CN" sz="2200" dirty="0"/>
              </a:p>
            </p:txBody>
          </p:sp>
        </mc:Choice>
        <mc:Fallback>
          <p:sp>
            <p:nvSpPr>
              <p:cNvPr id="6" name="QB_5_AS.20_1#488424fef?vop=1&amp;pid=cdb231d41&amp;color=0,0,0&amp;vtp=1&amp;bbb=1&amp;hb=1"/>
              <p:cNvSpPr>
                <a:spLocks noRot="1" noChangeAspect="1" noMove="1" noResize="1" noEditPoints="1" noAdjustHandles="1" noChangeArrowheads="1" noChangeShapeType="1" noTextEdit="1"/>
              </p:cNvSpPr>
              <p:nvPr/>
            </p:nvSpPr>
            <p:spPr>
              <a:xfrm>
                <a:off x="722376" y="1920367"/>
                <a:ext cx="10753344" cy="1326134"/>
              </a:xfrm>
              <a:prstGeom prst="rect">
                <a:avLst/>
              </a:prstGeom>
              <a:blipFill rotWithShape="1">
                <a:blip r:embed="rId2"/>
                <a:stretch>
                  <a:fillRect l="-4" t="-10"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1_1#42f19da81?pid=cdb231d41&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（2）堆肥样品在图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”）点取样，最可能筛选到目标菌。图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2的接种方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富集培养时，要将锥形瓶放入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恒温摇床，以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的转速振荡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21_1#42f19da81?pid=cdb231d41&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963" b="-3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2_1#42f19da81.blank?pid=cdb231d41&amp;color=0,0,0&amp;vpa=8&amp;vtp=1&amp;bbb=1"/>
              <p:cNvSpPr/>
              <p:nvPr/>
            </p:nvSpPr>
            <p:spPr>
              <a:xfrm>
                <a:off x="3317938" y="1020000"/>
                <a:ext cx="25241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22_1#42f19da81.blank?pid=cdb231d41&amp;color=0,0,0&amp;vpa=8&amp;vtp=1&amp;bbb=1"/>
              <p:cNvSpPr>
                <a:spLocks noRot="1" noChangeAspect="1" noMove="1" noResize="1" noEditPoints="1" noAdjustHandles="1" noChangeArrowheads="1" noChangeShapeType="1" noTextEdit="1"/>
              </p:cNvSpPr>
              <p:nvPr/>
            </p:nvSpPr>
            <p:spPr>
              <a:xfrm>
                <a:off x="3317938" y="1020000"/>
                <a:ext cx="252413" cy="294577"/>
              </a:xfrm>
              <a:prstGeom prst="rect">
                <a:avLst/>
              </a:prstGeom>
              <a:blipFill rotWithShape="1">
                <a:blip r:embed="rId2"/>
                <a:stretch>
                  <a:fillRect l="-25" t="-64" r="151" b="-7717"/>
                </a:stretch>
              </a:blipFill>
            </p:spPr>
            <p:txBody>
              <a:bodyPr/>
              <a:lstStyle/>
              <a:p>
                <a:r>
                  <a:rPr lang="zh-CN" altLang="en-US">
                    <a:noFill/>
                  </a:rPr>
                  <a:t> </a:t>
                </a:r>
              </a:p>
            </p:txBody>
          </p:sp>
        </mc:Fallback>
      </mc:AlternateContent>
      <p:sp>
        <p:nvSpPr>
          <p:cNvPr id="4" name="QB_5_AN.23_1#42f19da81.blank?pid=cdb231d41&amp;color=0,0,0&amp;vpa=9&amp;vtp=1&amp;bbb=1"/>
          <p:cNvSpPr/>
          <p:nvPr/>
        </p:nvSpPr>
        <p:spPr>
          <a:xfrm>
            <a:off x="1239901" y="13883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endParaRPr lang="en-US" altLang="zh-CN" sz="2000" dirty="0">
              <a:solidFill>
                <a:srgbClr val="00B050"/>
              </a:solidFill>
            </a:endParaRPr>
          </a:p>
        </p:txBody>
      </p:sp>
      <p:sp>
        <p:nvSpPr>
          <p:cNvPr id="5" name="QB_5_AN.24_1#42f19da81.blank?pid=cdb231d41&amp;color=0,0,0&amp;vpa=10&amp;vtp=1&amp;bbb=1"/>
          <p:cNvSpPr/>
          <p:nvPr/>
        </p:nvSpPr>
        <p:spPr>
          <a:xfrm>
            <a:off x="2255901" y="1826515"/>
            <a:ext cx="323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使细菌与营养物质充分接触</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25_1#42f19da81?vop=1&amp;pid=cdb231d41&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筛选能高效降解羽毛、蹄角等废弃物中角蛋白的嗜热菌，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即筛选的目标菌要满足两个条件，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既要耐高温又要能够高效降解角蛋白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，所以在图1中</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点取样，最可能达到目的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。在固体培养基表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面接种微生物常采用平板划线法和稀释涂布平板法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，图2中出现梯度稀释的步骤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，接种的方法为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。富集培养时，要将锥形瓶放入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恒温摇床，以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的转速振荡培养，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目的是使细菌与营养物质充分接触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，从而有利于微生物生长和繁殖。</a:t>
                </a:r>
                <a:endParaRPr lang="en-US" altLang="zh-CN" sz="2200" dirty="0">
                  <a:solidFill>
                    <a:srgbClr val="000000"/>
                  </a:solidFill>
                </a:endParaRPr>
              </a:p>
            </p:txBody>
          </p:sp>
        </mc:Choice>
        <mc:Fallback>
          <p:sp>
            <p:nvSpPr>
              <p:cNvPr id="6" name="QB_5_AS.25_1#42f19da81?vop=1&amp;pid=cdb231d41&amp;color=0,0,0&amp;vtp=1&amp;bbb=1&amp;hb=1"/>
              <p:cNvSpPr>
                <a:spLocks noRot="1" noChangeAspect="1" noMove="1" noResize="1" noEditPoints="1" noAdjustHandles="1" noChangeArrowheads="1" noChangeShapeType="1" noTextEdit="1"/>
              </p:cNvSpPr>
              <p:nvPr/>
            </p:nvSpPr>
            <p:spPr>
              <a:xfrm>
                <a:off x="722376" y="2377567"/>
                <a:ext cx="10753344" cy="2240534"/>
              </a:xfrm>
              <a:prstGeom prst="rect">
                <a:avLst/>
              </a:prstGeom>
              <a:blipFill rotWithShape="1">
                <a:blip r:embed="rId3"/>
                <a:stretch>
                  <a:fillRect l="-4" t="-6" r="-2185" b="-20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6_1#7c9280759?pid=cdb231d41&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（3）经过图2操作后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进行扩大培养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。科研人员挑选出了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3株能降解角蛋白的菌种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、P2和P3，并测得透明圈直径与菌落直径（如图3所示，白色部分表示角蛋白被降解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填“P1”“P2”或“P3”）进行扩大培养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27_1#7c9280759.blank?pid=cdb231d41&amp;color=0,0,0&amp;vpa=11&amp;vtp=1&amp;bbb=1"/>
          <p:cNvSpPr/>
          <p:nvPr/>
        </p:nvSpPr>
        <p:spPr>
          <a:xfrm>
            <a:off x="3824351"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单菌落</a:t>
            </a:r>
            <a:endParaRPr lang="en-US" altLang="zh-CN" sz="2000" dirty="0"/>
          </a:p>
        </p:txBody>
      </p:sp>
      <p:sp>
        <p:nvSpPr>
          <p:cNvPr id="4" name="QB_5_AN.28_1#7c9280759.blank?pid=cdb231d41&amp;color=0,0,0&amp;vpa=12&amp;vtp=1&amp;bbb=1"/>
          <p:cNvSpPr/>
          <p:nvPr/>
        </p:nvSpPr>
        <p:spPr>
          <a:xfrm>
            <a:off x="960501" y="1845564"/>
            <a:ext cx="5080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P1</a:t>
            </a:r>
            <a:endParaRPr lang="en-US" altLang="zh-CN" sz="2000" dirty="0"/>
          </a:p>
        </p:txBody>
      </p:sp>
      <p:sp>
        <p:nvSpPr>
          <p:cNvPr id="5" name="QB_5_AN.30_1#7c9280759.blank?pid=cdb231d41&amp;color=0,0,0&amp;vpa=13&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P1的透明圈直径与菌落直径的比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值最大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，降解角蛋白的效果最佳</a:t>
            </a:r>
            <a:endParaRPr lang="en-US" altLang="zh-CN" sz="2000" dirty="0"/>
          </a:p>
        </p:txBody>
      </p:sp>
      <p:pic>
        <p:nvPicPr>
          <p:cNvPr id="6" name="QB_5_BD.29_1#7c9280759?pid=cdb231d4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45152" y="2863850"/>
            <a:ext cx="289864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AS.31_1#7c9280759?vop=1&amp;pid=cdb231d41&amp;color=0,0,0&amp;vtp=1&amp;bbb=1&amp;hb=1"/>
          <p:cNvSpPr/>
          <p:nvPr/>
        </p:nvSpPr>
        <p:spPr>
          <a:xfrm>
            <a:off x="722376" y="4552950"/>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经过图2操作后，挑取单菌落进行扩大培养，培养基上透明圈意味着角蛋白被降解</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径与菌落直径的比值越大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，说明该菌株对角蛋白的降解效果越好，由图3可知，应选用P1菌种。</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2_1#f6154d1f4?pid=cdb231d4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（4）经过扩大培养后，还应多次筛选。科研人员在筛选过程中发现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，当培养基中的角蛋白超过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某一浓度时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，某菌株对角蛋白的降解量反而下降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3_1#f6154d1f4.blank?pid=cdb231d41&amp;color=0,0,0&amp;vpa=14&amp;vtp=1&amp;bbb=1&amp;hb=1"/>
          <p:cNvSpPr/>
          <p:nvPr/>
        </p:nvSpPr>
        <p:spPr>
          <a:xfrm>
            <a:off x="722377" y="13911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培养基中角蛋白浓度过高，导</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致细胞失水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，进而抑制菌株的生长和繁殖</a:t>
            </a:r>
            <a:endParaRPr lang="en-US" altLang="zh-CN" sz="2000" dirty="0"/>
          </a:p>
        </p:txBody>
      </p:sp>
      <p:sp>
        <p:nvSpPr>
          <p:cNvPr id="4" name="QB_5_AS.34_1#f6154d1f4?vop=1&amp;pid=cdb231d41&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在筛选过程中，若培养基中角蛋白浓度过高，可能会导致细胞失水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，进而抑制菌株的生长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35_1#cdb231d41?vop=1&amp;pid=89a551ee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P20练习与应用“拓展应用”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的变式题。本题改变情境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，通过透明圈和菌落的大小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鉴定不同菌株的分解能力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，在教材试题的基础上加大了难度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，帮助学生进一步掌握菌种鉴定的方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法和提升学生对实验结果的分析能力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EX.35_1#cdb231d41?vop=1&amp;pid=89a551eee&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6_1#fb3034560?pid=89a551eee&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养殖场粪便中的某些微生物可使氨氮化合物转化为尿素进而产生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影响畜禽健康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。为筛选粪便中能利用氨氮化合物且减少</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产生的微生物，研究人员按图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。其中A平板为牛肉膏蛋白胨培养基，图2为A、B两个平板的培养结果。</a:t>
                </a:r>
                <a:endParaRPr lang="en-US" altLang="zh-CN" sz="2000" dirty="0"/>
              </a:p>
            </p:txBody>
          </p:sp>
        </mc:Choice>
        <mc:Fallback>
          <p:sp>
            <p:nvSpPr>
              <p:cNvPr id="2" name="QO_4_BD.36_1#fb3034560?pid=89a551eee&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3124" b="-3427"/>
                </a:stretch>
              </a:blipFill>
            </p:spPr>
            <p:txBody>
              <a:bodyPr/>
              <a:lstStyle/>
              <a:p>
                <a:r>
                  <a:rPr lang="zh-CN" altLang="en-US">
                    <a:noFill/>
                  </a:rPr>
                  <a:t> </a:t>
                </a:r>
              </a:p>
            </p:txBody>
          </p:sp>
        </mc:Fallback>
      </mc:AlternateContent>
      <p:pic>
        <p:nvPicPr>
          <p:cNvPr id="3" name="QO_4_BD.36_3#fb3034560?iti=3&amp;htil=1&amp;pid=89a551ee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87552" y="2418403"/>
            <a:ext cx="484632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6_4#fb3034560?iti=4&amp;htil=1&amp;pid=89a551ee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61504" y="2610427"/>
            <a:ext cx="2651760"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36_5#fb3034560?iti=3&amp;htil=1&amp;pid=89a551eee&amp;color=0,0,0&amp;vtp=1&amp;bbb=1"/>
          <p:cNvSpPr/>
          <p:nvPr/>
        </p:nvSpPr>
        <p:spPr>
          <a:xfrm>
            <a:off x="3180524" y="420046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36_6#fb3034560?iti=4&amp;htil=1&amp;pid=89a551eee&amp;color=0,0,0&amp;vtp=1&amp;bbb=1"/>
          <p:cNvSpPr/>
          <p:nvPr/>
        </p:nvSpPr>
        <p:spPr>
          <a:xfrm>
            <a:off x="8557197" y="420046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9a551eee.fixed?pid=db0a8453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89a551eee.fixed?pid=db0a8453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微生物的分离与计数</a:t>
            </a:r>
            <a:endParaRPr lang="en-US" altLang="zh-CN" sz="4400" dirty="0"/>
          </a:p>
        </p:txBody>
      </p:sp>
      <p:pic>
        <p:nvPicPr>
          <p:cNvPr id="4" name="C_3#89a551eee.fixed?pid=db0a8453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9a551eee.fixed?pid=db0a8453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7_1#da12185af?pid=fb3034560&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（1）根据图2中A平板的培养结果可知，过程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①采用的接种方法为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填“能”或“不能”）用来计数培养液中菌株的数量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8_1#da12185af.blank?pid=fb3034560&amp;color=0,0,0&amp;vpa=15&amp;vtp=1&amp;bbb=1"/>
          <p:cNvSpPr/>
          <p:nvPr/>
        </p:nvSpPr>
        <p:spPr>
          <a:xfrm>
            <a:off x="8067739"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稀释涂布平板法</a:t>
            </a:r>
            <a:endParaRPr lang="en-US" altLang="zh-CN" sz="2000" dirty="0"/>
          </a:p>
        </p:txBody>
      </p:sp>
      <p:sp>
        <p:nvSpPr>
          <p:cNvPr id="4" name="QB_5_AN.39_1#da12185af.blank?pid=fb3034560&amp;color=0,0,0&amp;vpa=16&amp;vtp=1&amp;bbb=1"/>
          <p:cNvSpPr/>
          <p:nvPr/>
        </p:nvSpPr>
        <p:spPr>
          <a:xfrm>
            <a:off x="731901" y="1388364"/>
            <a:ext cx="69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5" name="QB_5_AN.40_1#da12185af.blank?pid=fb3034560&amp;color=0,0,0&amp;vpa=17&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平板上的菌落数量过少，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计数应选择某稀释度下菌落数量为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的平板</a:t>
                </a:r>
                <a:endParaRPr lang="en-US" altLang="zh-CN" sz="2000" dirty="0"/>
              </a:p>
            </p:txBody>
          </p:sp>
        </mc:Choice>
        <mc:Fallback>
          <p:sp>
            <p:nvSpPr>
              <p:cNvPr id="5" name="QB_5_AN.40_1#da12185af.blank?pid=fb3034560&amp;color=0,0,0&amp;vpa=17&amp;vtp=1&amp;bbb=1&amp;hb=1"/>
              <p:cNvSpPr>
                <a:spLocks noRot="1" noChangeAspect="1" noMove="1" noResize="1" noEditPoints="1" noAdjustHandles="1" noChangeArrowheads="1" noChangeShapeType="1" noTextEdit="1"/>
              </p:cNvSpPr>
              <p:nvPr/>
            </p:nvSpPr>
            <p:spPr>
              <a:xfrm>
                <a:off x="722377" y="1388364"/>
                <a:ext cx="10749631" cy="856234"/>
              </a:xfrm>
              <a:prstGeom prst="rect">
                <a:avLst/>
              </a:prstGeom>
              <a:blipFill rotWithShape="1">
                <a:blip r:embed="rId1"/>
                <a:stretch>
                  <a:fillRect l="-4" t="-30" r="-2545"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41_1#da12185af?vop=1&amp;pid=fb3034560&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A平板上菌落均匀分布，因此可以判断过程①的接种方法为稀释涂布平板法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。计数应选择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某稀释度下菌落数量为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的平板，而A平板的菌落数量过少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，因此该结果不能用来计数培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养液中菌株的数量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5_AS.41_1#da12185af?vop=1&amp;pid=fb3034560&amp;color=0,0,0&amp;vtp=1&amp;bbb=1&amp;hb=1"/>
              <p:cNvSpPr>
                <a:spLocks noRot="1" noChangeAspect="1" noMove="1" noResize="1" noEditPoints="1" noAdjustHandles="1" noChangeArrowheads="1" noChangeShapeType="1" noTextEdit="1"/>
              </p:cNvSpPr>
              <p:nvPr/>
            </p:nvSpPr>
            <p:spPr>
              <a:xfrm>
                <a:off x="722376" y="2377567"/>
                <a:ext cx="10753344" cy="1326134"/>
              </a:xfrm>
              <a:prstGeom prst="rect">
                <a:avLst/>
              </a:prstGeom>
              <a:blipFill rotWithShape="1">
                <a:blip r:embed="rId2"/>
                <a:stretch>
                  <a:fillRect l="-4" t="-10" b="-3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2_1#0ffbfa04c?pid=fb303456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（2）过程②是采用灭菌绒布在A平板的菌落上按一下，然后将绒布印在B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平板上进行接种培养。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A平板相比，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B平板培养基在成分上的不同之处是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根据培养结果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，应筛选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”）为目标菌株。</a:t>
                </a:r>
                <a:endParaRPr lang="en-US" altLang="zh-CN" sz="2000" dirty="0">
                  <a:solidFill>
                    <a:srgbClr val="000000"/>
                  </a:solidFill>
                </a:endParaRPr>
              </a:p>
            </p:txBody>
          </p:sp>
        </mc:Choice>
        <mc:Fallback>
          <p:sp>
            <p:nvSpPr>
              <p:cNvPr id="2" name="QB_5_BD.42_1#0ffbfa04c?pid=fb303456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81" b="-3491"/>
                </a:stretch>
              </a:blipFill>
            </p:spPr>
            <p:txBody>
              <a:bodyPr/>
              <a:lstStyle/>
              <a:p>
                <a:r>
                  <a:rPr lang="zh-CN" altLang="en-US">
                    <a:noFill/>
                  </a:rPr>
                  <a:t> </a:t>
                </a:r>
              </a:p>
            </p:txBody>
          </p:sp>
        </mc:Fallback>
      </mc:AlternateContent>
      <p:sp>
        <p:nvSpPr>
          <p:cNvPr id="3" name="QB_5_AN.43_1#0ffbfa04c.blank?pid=fb3034560&amp;color=0,0,0&amp;vpa=18&amp;vtp=1&amp;bbb=1"/>
          <p:cNvSpPr/>
          <p:nvPr/>
        </p:nvSpPr>
        <p:spPr>
          <a:xfrm>
            <a:off x="6404039" y="1391100"/>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以尿素为唯一氮源</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44_1#0ffbfa04c.blank?pid=fb3034560&amp;color=0,0,0&amp;vpa=19&amp;vtp=1&amp;bbb=1"/>
              <p:cNvSpPr/>
              <p:nvPr/>
            </p:nvSpPr>
            <p:spPr>
              <a:xfrm>
                <a:off x="1292288" y="1913323"/>
                <a:ext cx="6445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𝐜</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𝐞</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44_1#0ffbfa04c.blank?pid=fb3034560&amp;color=0,0,0&amp;vpa=19&amp;vtp=1&amp;bbb=1"/>
              <p:cNvSpPr>
                <a:spLocks noRot="1" noChangeAspect="1" noMove="1" noResize="1" noEditPoints="1" noAdjustHandles="1" noChangeArrowheads="1" noChangeShapeType="1" noTextEdit="1"/>
              </p:cNvSpPr>
              <p:nvPr/>
            </p:nvSpPr>
            <p:spPr>
              <a:xfrm>
                <a:off x="1292288" y="1913323"/>
                <a:ext cx="644525" cy="298577"/>
              </a:xfrm>
              <a:prstGeom prst="rect">
                <a:avLst/>
              </a:prstGeom>
              <a:blipFill rotWithShape="1">
                <a:blip r:embed="rId2"/>
                <a:stretch>
                  <a:fillRect l="-10" t="-3851" r="10" b="-63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45_1#0ffbfa04c?vop=1&amp;pid=fb3034560&amp;color=0,0,0&amp;vtp=1&amp;bbb=1&amp;hb=1"/>
              <p:cNvSpPr/>
              <p:nvPr/>
            </p:nvSpPr>
            <p:spPr>
              <a:xfrm>
                <a:off x="722376" y="2281877"/>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过程②是采用灭菌绒布在A平板的菌落上按一下，然后将绒布印在B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平板上进行接种培养，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这种方法为影印法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。与A平板（完全培养基）相比，B平板（选择培养基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）培养基在成分上的不同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之处是以尿素为唯一氮源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，通常只有能利用尿素的微生物才能在该平板上生长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。本实验是筛选不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能利用尿素的菌株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，根据图2中的结果，不能在以尿素为唯一氮源的培养基上生长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，而能在牛肉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膏蛋白胨培养基上生长的菌株</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可用于后续的实验。</a:t>
                </a:r>
                <a:endParaRPr lang="en-US" altLang="zh-CN" sz="2200" dirty="0">
                  <a:solidFill>
                    <a:srgbClr val="000000"/>
                  </a:solidFill>
                </a:endParaRPr>
              </a:p>
            </p:txBody>
          </p:sp>
        </mc:Choice>
        <mc:Fallback>
          <p:sp>
            <p:nvSpPr>
              <p:cNvPr id="5" name="QB_5_AS.45_1#0ffbfa04c?vop=1&amp;pid=fb3034560&amp;color=0,0,0&amp;vtp=1&amp;bbb=1&amp;hb=1"/>
              <p:cNvSpPr>
                <a:spLocks noRot="1" noChangeAspect="1" noMove="1" noResize="1" noEditPoints="1" noAdjustHandles="1" noChangeArrowheads="1" noChangeShapeType="1" noTextEdit="1"/>
              </p:cNvSpPr>
              <p:nvPr/>
            </p:nvSpPr>
            <p:spPr>
              <a:xfrm>
                <a:off x="722376" y="2281877"/>
                <a:ext cx="10753344" cy="2270379"/>
              </a:xfrm>
              <a:prstGeom prst="rect">
                <a:avLst/>
              </a:prstGeom>
              <a:blipFill rotWithShape="1">
                <a:blip r:embed="rId3"/>
                <a:stretch>
                  <a:fillRect l="-4" t="-14" r="-1181" b="-235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6_1#a4ade61b8?pid=fb3034560&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（3）为了降低粪便中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的浓度，改善畜禽的生长环境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，养殖场的粪便中应添加菌株</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填“甲”或“乙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6_1#a4ade61b8?pid=fb3034560&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384" b="-3506"/>
                </a:stretch>
              </a:blipFill>
            </p:spPr>
            <p:txBody>
              <a:bodyPr/>
              <a:lstStyle/>
              <a:p>
                <a:r>
                  <a:rPr lang="zh-CN" altLang="en-US">
                    <a:noFill/>
                  </a:rPr>
                  <a:t> </a:t>
                </a:r>
              </a:p>
            </p:txBody>
          </p:sp>
        </mc:Fallback>
      </mc:AlternateContent>
      <p:sp>
        <p:nvSpPr>
          <p:cNvPr id="3" name="QB_5_AN.47_1#a4ade61b8.blank?pid=fb3034560&amp;color=0,0,0&amp;vpa=20&amp;vtp=1"/>
          <p:cNvSpPr/>
          <p:nvPr/>
        </p:nvSpPr>
        <p:spPr>
          <a:xfrm>
            <a:off x="10237280" y="931164"/>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4" name="QB_5_AN.48_1#a4ade61b8.blank?pid=fb3034560&amp;color=0,0,0&amp;vpa=21&amp;vtp=1&amp;bbb=1&amp;hb=1"/>
              <p:cNvSpPr/>
              <p:nvPr/>
            </p:nvSpPr>
            <p:spPr>
              <a:xfrm>
                <a:off x="722377" y="1388364"/>
                <a:ext cx="10749631" cy="860552"/>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乙自身代谢过程中不产生</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𝐍𝐇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，而且能够分泌脲酶抑制剂抑制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粪便中其他微生物产生</a:t>
                </a: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𝐍𝐇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5_AN.48_1#a4ade61b8.blank?pid=fb3034560&amp;color=0,0,0&amp;vpa=21&amp;vtp=1&amp;bbb=1&amp;hb=1"/>
              <p:cNvSpPr>
                <a:spLocks noRot="1" noChangeAspect="1" noMove="1" noResize="1" noEditPoints="1" noAdjustHandles="1" noChangeArrowheads="1" noChangeShapeType="1" noTextEdit="1"/>
              </p:cNvSpPr>
              <p:nvPr/>
            </p:nvSpPr>
            <p:spPr>
              <a:xfrm>
                <a:off x="722377" y="1388364"/>
                <a:ext cx="10749631" cy="860552"/>
              </a:xfrm>
              <a:prstGeom prst="rect">
                <a:avLst/>
              </a:prstGeom>
              <a:blipFill rotWithShape="1">
                <a:blip r:embed="rId2"/>
                <a:stretch>
                  <a:fillRect l="-4" t="-30" r="1" b="-51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49_1#a4ade61b8?vop=1&amp;pid=fb3034560&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养殖场的粪便中应添加菌株乙，理由是菌株乙自身代谢过程中不产生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，而且能够分泌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脲酶抑制剂抑制粪便中其他微生物产生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。因此，添加菌株乙可以降低粪便中</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而改善畜禽的生长环境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49_1#a4ade61b8?vop=1&amp;pid=fb3034560&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3"/>
                <a:stretch>
                  <a:fillRect l="-4"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50_1#664355305?htil=5&amp;pid=89a551ee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6474" y="1054297"/>
            <a:ext cx="3719685" cy="359651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50_2#664355305?htil=5&amp;pid=89a551eee&amp;color=0,0,0&amp;vtp=1&amp;bt=1&amp;bbb=1&amp;hb=1&amp;hs=1"/>
          <p:cNvSpPr/>
          <p:nvPr/>
        </p:nvSpPr>
        <p:spPr>
          <a:xfrm>
            <a:off x="722376" y="972000"/>
            <a:ext cx="6483096" cy="21675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[天津南开区2025高二期中]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杨梅具有很高的营养价值，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其鲜果也是酿酒的良好材料。发酵型果酒品质取决于所选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择的酵母性能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科研人员为挖掘某杨梅主产区的酵母资源，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筛选出酒精转化率高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酒精耐受性强的优质杨梅酿酒酵母，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进行的研究如图所示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AlternateContent xmlns:mc="http://schemas.openxmlformats.org/markup-compatibility/2006">
        <mc:Choice xmlns:a14="http://schemas.microsoft.com/office/drawing/2010/main" Requires="a14">
          <p:sp>
            <p:nvSpPr>
              <p:cNvPr id="4" name="QB_5_BD.51_1#e38d3b369?htil=5&amp;pid=664355305&amp;color=0,0,0&amp;vtp=1&amp;bbb=1&amp;hb=1&amp;hs=1"/>
              <p:cNvSpPr/>
              <p:nvPr/>
            </p:nvSpPr>
            <p:spPr>
              <a:xfrm>
                <a:off x="722376" y="3170497"/>
                <a:ext cx="6483096" cy="1709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②③④⑤所用培养基为适于酵母菌生长的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YPD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培养基，其成分包括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糖等，其中能提供氮源的有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；与过程②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所用培养基相比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③所用培养基中还添加了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51_1#e38d3b369?htil=5&amp;pid=664355305&amp;color=0,0,0&amp;vtp=1&amp;bbb=1&amp;hb=1&amp;hs=1"/>
              <p:cNvSpPr>
                <a:spLocks noRot="1" noChangeAspect="1" noMove="1" noResize="1" noEditPoints="1" noAdjustHandles="1" noChangeArrowheads="1" noChangeShapeType="1" noTextEdit="1"/>
              </p:cNvSpPr>
              <p:nvPr/>
            </p:nvSpPr>
            <p:spPr>
              <a:xfrm>
                <a:off x="722376" y="3170497"/>
                <a:ext cx="6483096" cy="1709928"/>
              </a:xfrm>
              <a:prstGeom prst="rect">
                <a:avLst/>
              </a:prstGeom>
              <a:blipFill rotWithShape="1">
                <a:blip r:embed="rId2"/>
                <a:stretch>
                  <a:fillRect l="-6" t="-34" r="-615" b="-2462"/>
                </a:stretch>
              </a:blipFill>
            </p:spPr>
            <p:txBody>
              <a:bodyPr/>
              <a:lstStyle/>
              <a:p>
                <a:r>
                  <a:rPr lang="zh-CN" altLang="en-US">
                    <a:noFill/>
                  </a:rPr>
                  <a:t> </a:t>
                </a:r>
              </a:p>
            </p:txBody>
          </p:sp>
        </mc:Fallback>
      </mc:AlternateContent>
      <p:sp>
        <p:nvSpPr>
          <p:cNvPr id="5" name="QB_5_AN.52_1#e38d3b369.blank?pid=664355305&amp;color=0,0,0&amp;vpa=22&amp;vtp=1&amp;bbb=1"/>
          <p:cNvSpPr/>
          <p:nvPr/>
        </p:nvSpPr>
        <p:spPr>
          <a:xfrm>
            <a:off x="3779901" y="4026985"/>
            <a:ext cx="1962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酵母膏、蛋白胨</a:t>
            </a:r>
            <a:endParaRPr lang="en-US" altLang="zh-CN" sz="2000" dirty="0"/>
          </a:p>
        </p:txBody>
      </p:sp>
      <p:sp>
        <p:nvSpPr>
          <p:cNvPr id="6" name="QB_5_AN.53_1#e38d3b369.blank?pid=664355305&amp;color=0,0,0&amp;vpa=23&amp;vtp=1&amp;bbb=1"/>
          <p:cNvSpPr/>
          <p:nvPr/>
        </p:nvSpPr>
        <p:spPr>
          <a:xfrm>
            <a:off x="6065901" y="4451038"/>
            <a:ext cx="69215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琼脂</a:t>
            </a:r>
            <a:endParaRPr lang="en-US" altLang="zh-CN" sz="2000" dirty="0"/>
          </a:p>
        </p:txBody>
      </p:sp>
      <p:sp>
        <p:nvSpPr>
          <p:cNvPr id="7" name="QB_5_AS.54_1#e38d3b369?htil=5&amp;vop=1&amp;pid=664355305&amp;color=0,0,0&amp;vtp=1&amp;bbb=1&amp;hb=1&amp;hs=1"/>
          <p:cNvSpPr/>
          <p:nvPr/>
        </p:nvSpPr>
        <p:spPr>
          <a:xfrm>
            <a:off x="719993" y="4970532"/>
            <a:ext cx="10752014" cy="1278509"/>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酵母膏和蛋白胨营养丰富，含有糖、有机氮、维生素等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，所以酵母膏和蛋白胨可以为酵母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菌提供碳源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、氮源、维生素等。过程②用的是液体培养基，过程③使用的是固体培养基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③的培养基比过程②的培养基多了琼脂。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5_1#d162d9331?pid=664355305&amp;color=0,0,0&amp;vtp=1&amp;bt=1&amp;bbb=1&amp;hb=1"/>
              <p:cNvSpPr/>
              <p:nvPr/>
            </p:nvSpPr>
            <p:spPr>
              <a:xfrm>
                <a:off x="722376" y="969264"/>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（2）过程③梯度稀释时，先分别向A、B、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C三支试管中加入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，再依次加入酵母菌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培养液或稀释液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，摇匀。取多种稀释倍数的酵母菌培养液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分别接种到多个平板上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样做的目的是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科研人员在</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数下操作得到的结果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：涂布4个平板，统计的菌落数分别是152、161、179、188，则</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菌培养液中含有的酵母菌数量约为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5_1#d162d9331?pid=664355305&amp;color=0,0,0&amp;vtp=1&amp;bt=1&amp;bbb=1&amp;hb=1"/>
              <p:cNvSpPr>
                <a:spLocks noRot="1" noChangeAspect="1" noMove="1" noResize="1" noEditPoints="1" noAdjustHandles="1" noChangeArrowheads="1" noChangeShapeType="1" noTextEdit="1"/>
              </p:cNvSpPr>
              <p:nvPr/>
            </p:nvSpPr>
            <p:spPr>
              <a:xfrm>
                <a:off x="722376" y="969264"/>
                <a:ext cx="10753344" cy="2227453"/>
              </a:xfrm>
              <a:prstGeom prst="rect">
                <a:avLst/>
              </a:prstGeom>
              <a:blipFill rotWithShape="1">
                <a:blip r:embed="rId1"/>
                <a:stretch>
                  <a:fillRect l="-4" t="-11" r="-502" b="-2047"/>
                </a:stretch>
              </a:blipFill>
            </p:spPr>
            <p:txBody>
              <a:bodyPr/>
              <a:lstStyle/>
              <a:p>
                <a:r>
                  <a:rPr lang="zh-CN" altLang="en-US">
                    <a:noFill/>
                  </a:rPr>
                  <a:t> </a:t>
                </a:r>
              </a:p>
            </p:txBody>
          </p:sp>
        </mc:Fallback>
      </mc:AlternateContent>
      <p:sp>
        <p:nvSpPr>
          <p:cNvPr id="3" name="QB_5_AN.56_1#d162d9331.blank?pid=664355305&amp;color=0,0,0&amp;vpa=24&amp;vtp=1"/>
          <p:cNvSpPr/>
          <p:nvPr/>
        </p:nvSpPr>
        <p:spPr>
          <a:xfrm>
            <a:off x="7472426" y="931164"/>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2000" dirty="0">
              <a:solidFill>
                <a:srgbClr val="00B050"/>
              </a:solidFill>
            </a:endParaRPr>
          </a:p>
        </p:txBody>
      </p:sp>
      <p:sp>
        <p:nvSpPr>
          <p:cNvPr id="4" name="QB_5_AN.57_1#d162d9331.blank?pid=664355305&amp;color=0,0,0&amp;vpa=25&amp;vtp=1&amp;bbb=1"/>
          <p:cNvSpPr/>
          <p:nvPr/>
        </p:nvSpPr>
        <p:spPr>
          <a:xfrm>
            <a:off x="2255901" y="1852993"/>
            <a:ext cx="6280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获得菌落数量合适的平板，并排除偶然因素造成的误差</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58_1#d162d9331.blank?pid=664355305&amp;color=0,0,0&amp;vpa=26&amp;vtp=1&amp;bbb=1"/>
              <p:cNvSpPr/>
              <p:nvPr/>
            </p:nvSpPr>
            <p:spPr>
              <a:xfrm>
                <a:off x="4543489" y="2825495"/>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𝟕</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𝟖</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58_1#d162d9331.blank?pid=664355305&amp;color=0,0,0&amp;vpa=26&amp;vtp=1&amp;bbb=1"/>
              <p:cNvSpPr>
                <a:spLocks noRot="1" noChangeAspect="1" noMove="1" noResize="1" noEditPoints="1" noAdjustHandles="1" noChangeArrowheads="1" noChangeShapeType="1" noTextEdit="1"/>
              </p:cNvSpPr>
              <p:nvPr/>
            </p:nvSpPr>
            <p:spPr>
              <a:xfrm>
                <a:off x="4543489" y="2825495"/>
                <a:ext cx="1250061" cy="304102"/>
              </a:xfrm>
              <a:prstGeom prst="rect">
                <a:avLst/>
              </a:prstGeom>
              <a:blipFill rotWithShape="1">
                <a:blip r:embed="rId2"/>
                <a:stretch>
                  <a:fillRect l="-5" t="-125" r="36" b="-84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59_1#d162d9331?vop=1&amp;pid=664355305&amp;color=0,0,0&amp;vtp=1&amp;bbb=1&amp;hb=1"/>
              <p:cNvSpPr/>
              <p:nvPr/>
            </p:nvSpPr>
            <p:spPr>
              <a:xfrm>
                <a:off x="722376" y="3299396"/>
                <a:ext cx="10753344" cy="225240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获得纯净的微生物培养物的关键是无菌技术，因此梯度稀释时应使用无菌水，先分别向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、C三支试管中加入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无菌水，再依次加入酵母菌培养液或稀释液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。取多种稀释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倍数的酵母菌培养液</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分别接种到多个平板上，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这样做的目的是获得菌落数量合适的平板，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并排除偶然因素造成的误差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。根据科研人员统计的数据进行计算</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酵母菌培养液中含有的酵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母菌数量约为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152</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179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p>
                    </m:sSup>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6" name="QB_5_AS.59_1#d162d9331?vop=1&amp;pid=664355305&amp;color=0,0,0&amp;vtp=1&amp;bbb=1&amp;hb=1"/>
              <p:cNvSpPr>
                <a:spLocks noRot="1" noChangeAspect="1" noMove="1" noResize="1" noEditPoints="1" noAdjustHandles="1" noChangeArrowheads="1" noChangeShapeType="1" noTextEdit="1"/>
              </p:cNvSpPr>
              <p:nvPr/>
            </p:nvSpPr>
            <p:spPr>
              <a:xfrm>
                <a:off x="722376" y="3299396"/>
                <a:ext cx="10753344" cy="2252409"/>
              </a:xfrm>
              <a:prstGeom prst="rect">
                <a:avLst/>
              </a:prstGeom>
              <a:blipFill rotWithShape="1">
                <a:blip r:embed="rId3"/>
                <a:stretch>
                  <a:fillRect l="-4" t="-25" r="-1482" b="-20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b83385849?pid=664355305&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（3）过程④中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，用接种环在固体培养基的表面连续划线的目的是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，每次划线前都要对接种环进行灼烧的目的是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环灼烧的总次数应为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次。划线后将培养皿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放入恒温培养箱中培养。</a:t>
            </a:r>
            <a:endParaRPr lang="en-US" altLang="zh-CN" sz="2000" dirty="0"/>
          </a:p>
        </p:txBody>
      </p:sp>
      <p:sp>
        <p:nvSpPr>
          <p:cNvPr id="3" name="QB_5_AN.61_1#b83385849.blank?pid=664355305&amp;color=0,0,0&amp;vpa=27&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将聚集的菌种逐步稀释分散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获得单菌落</a:t>
            </a:r>
            <a:endParaRPr lang="en-US" altLang="zh-CN" sz="2000" dirty="0"/>
          </a:p>
        </p:txBody>
      </p:sp>
      <p:sp>
        <p:nvSpPr>
          <p:cNvPr id="4" name="QB_5_AN.62_1#b83385849.blank?pid=664355305&amp;color=0,0,0&amp;vpa=28&amp;vtp=1&amp;bbb=1"/>
          <p:cNvSpPr/>
          <p:nvPr/>
        </p:nvSpPr>
        <p:spPr>
          <a:xfrm>
            <a:off x="7208901" y="1388364"/>
            <a:ext cx="272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杀死接种环上的微生物</a:t>
            </a:r>
            <a:endParaRPr lang="en-US" altLang="zh-CN" sz="2000" dirty="0"/>
          </a:p>
        </p:txBody>
      </p:sp>
      <p:sp>
        <p:nvSpPr>
          <p:cNvPr id="5" name="QB_5_AN.63_1#b83385849.blank?pid=664355305&amp;color=0,0,0&amp;vpa=29&amp;vtp=1"/>
          <p:cNvSpPr/>
          <p:nvPr/>
        </p:nvSpPr>
        <p:spPr>
          <a:xfrm>
            <a:off x="3005201" y="1826514"/>
            <a:ext cx="3413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dirty="0"/>
          </a:p>
        </p:txBody>
      </p:sp>
      <p:sp>
        <p:nvSpPr>
          <p:cNvPr id="6" name="QB_5_AN.64_1#b83385849.blank?pid=664355305&amp;color=0,0,0&amp;vpa=30&amp;vtp=1&amp;bbb=1"/>
          <p:cNvSpPr/>
          <p:nvPr/>
        </p:nvSpPr>
        <p:spPr>
          <a:xfrm>
            <a:off x="5684901" y="1826514"/>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倒置</a:t>
            </a:r>
            <a:endParaRPr lang="en-US" altLang="zh-CN" sz="2000" dirty="0"/>
          </a:p>
        </p:txBody>
      </p:sp>
      <p:sp>
        <p:nvSpPr>
          <p:cNvPr id="7" name="QB_5_AS.65_1#b83385849?vop=1&amp;pid=664355305&amp;color=0,0,0&amp;vtp=1&amp;bbb=1&amp;hb=1"/>
          <p:cNvSpPr/>
          <p:nvPr/>
        </p:nvSpPr>
        <p:spPr>
          <a:xfrm>
            <a:off x="722376" y="23775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接种时，利用平板划线法可将聚集的菌种逐步稀释分散获得单菌落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，需要用接种环在固体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培养基的表面多次连续划线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；每次划线前和全部划线结束后都要对接种环进行灼烧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，以杀死接种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环上的微生物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。图中过程④共进行5次划线，所以需要对接种环进行灼烧的次数为6次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。为避免冷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凝水滴落到培养基上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，也避免培养基表面水分蒸发过快，划线后应将培养皿倒置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，放入恒温培养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箱中培养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Effect transition="in" filter="fade">
                                      <p:cBhvr>
                                        <p:cTn id="5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6_1#262de7bb1?pid=66435530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（4）分离获得的酵母菌还需要经过多级筛选才能获得理想菌株。科研人员利用</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DY</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JW</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三种菌株，发酵制作杨梅酒，并进行酒精耐受性检测，结果如表及图2所示，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三种菌株中，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最适于杨梅果酒发酵的是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66_1#262de7bb1?pid=66435530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18" b="-3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7" name="QB_5_BD.66_2#262de7bb1?colgroup=6,9,11,11&amp;pid=664355305&amp;color=0,0,0&amp;vtp=1&amp;bbb=1"/>
              <p:cNvGraphicFramePr>
                <a:graphicFrameLocks noGrp="1"/>
              </p:cNvGraphicFramePr>
              <p:nvPr/>
            </p:nvGraphicFramePr>
            <p:xfrm>
              <a:off x="722376" y="2408878"/>
              <a:ext cx="10716768" cy="1700149"/>
            </p:xfrm>
            <a:graphic>
              <a:graphicData uri="http://schemas.openxmlformats.org/drawingml/2006/table">
                <a:tbl>
                  <a:tblPr/>
                  <a:tblGrid>
                    <a:gridCol w="1911096"/>
                    <a:gridCol w="2569464"/>
                    <a:gridCol w="3118104"/>
                    <a:gridCol w="31181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酒精度/</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总糖/</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总酸/</a:t>
                          </a:r>
                          <a14:m>
                            <m:oMath xmlns:m="http://schemas.openxmlformats.org/officeDocument/2006/math">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DY</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12.675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JW</m:t>
                              </m:r>
                              <m:r>
                                <a:rPr lang="en-US" altLang="zh-CN" sz="2000" b="0" i="0" spc="-10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33.64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12.099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B_5_BD.66_2#262de7bb1?colgroup=6,9,11,11&amp;pid=664355305&amp;color=0,0,0&amp;vtp=1&amp;bbb=1"/>
              <p:cNvGraphicFramePr>
                <a:graphicFrameLocks noGrp="1"/>
              </p:cNvGraphicFramePr>
              <p:nvPr/>
            </p:nvGraphicFramePr>
            <p:xfrm>
              <a:off x="722376" y="2408878"/>
              <a:ext cx="10716768" cy="1700149"/>
            </p:xfrm>
            <a:graphic>
              <a:graphicData uri="http://schemas.openxmlformats.org/drawingml/2006/table">
                <a:tbl>
                  <a:tblPr/>
                  <a:tblGrid>
                    <a:gridCol w="1911096"/>
                    <a:gridCol w="2569464"/>
                    <a:gridCol w="3118104"/>
                    <a:gridCol w="3118104"/>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菌株名称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12.675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33.64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12.099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5_BD.66_3#262de7bb1?pid=664355305&amp;color=0,0,0&amp;vtp=1&amp;bbb=1"/>
              <p:cNvSpPr/>
              <p:nvPr/>
            </p:nvSpPr>
            <p:spPr>
              <a:xfrm>
                <a:off x="722376" y="4237678"/>
                <a:ext cx="10753344" cy="40284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杨梅汁总糖为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78</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，总酸为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737</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B_5_BD.66_3#262de7bb1?pid=664355305&amp;color=0,0,0&amp;vtp=1&amp;bbb=1"/>
              <p:cNvSpPr>
                <a:spLocks noRot="1" noChangeAspect="1" noMove="1" noResize="1" noEditPoints="1" noAdjustHandles="1" noChangeArrowheads="1" noChangeShapeType="1" noTextEdit="1"/>
              </p:cNvSpPr>
              <p:nvPr/>
            </p:nvSpPr>
            <p:spPr>
              <a:xfrm>
                <a:off x="722376" y="4237678"/>
                <a:ext cx="10753344" cy="402844"/>
              </a:xfrm>
              <a:prstGeom prst="rect">
                <a:avLst/>
              </a:prstGeom>
              <a:blipFill rotWithShape="1">
                <a:blip r:embed="rId3"/>
                <a:stretch>
                  <a:fillRect l="-4" t="-80" b="-134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67_1#262de7bb1.blank?pid=664355305&amp;color=0,0,0&amp;vpa=31&amp;vtp=1&amp;bbb=1"/>
              <p:cNvSpPr/>
              <p:nvPr/>
            </p:nvSpPr>
            <p:spPr>
              <a:xfrm>
                <a:off x="3527489" y="1920372"/>
                <a:ext cx="61277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𝐑𝐘</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67_1#262de7bb1.blank?pid=664355305&amp;color=0,0,0&amp;vpa=31&amp;vtp=1&amp;bbb=1"/>
              <p:cNvSpPr>
                <a:spLocks noRot="1" noChangeAspect="1" noMove="1" noResize="1" noEditPoints="1" noAdjustHandles="1" noChangeArrowheads="1" noChangeShapeType="1" noTextEdit="1"/>
              </p:cNvSpPr>
              <p:nvPr/>
            </p:nvSpPr>
            <p:spPr>
              <a:xfrm>
                <a:off x="3527489" y="1920372"/>
                <a:ext cx="612775" cy="294577"/>
              </a:xfrm>
              <a:prstGeom prst="rect">
                <a:avLst/>
              </a:prstGeom>
              <a:blipFill rotWithShape="1">
                <a:blip r:embed="rId4"/>
                <a:stretch>
                  <a:fillRect l="-10" t="-45" r="10" b="-7737"/>
                </a:stretch>
              </a:blipFill>
            </p:spPr>
            <p:txBody>
              <a:bodyPr/>
              <a:lstStyle/>
              <a:p>
                <a:r>
                  <a:rPr lang="zh-CN" altLang="en-US">
                    <a:noFill/>
                  </a:rPr>
                  <a:t> </a:t>
                </a:r>
              </a:p>
            </p:txBody>
          </p:sp>
        </mc:Fallback>
      </mc:AlternateContent>
      <p:sp>
        <p:nvSpPr>
          <p:cNvPr id="6" name="QB_5_AN.68_1#262de7bb1.blank?pid=664355305&amp;color=0,0,0&amp;vpa=32&amp;vtp=1&amp;bbb=1"/>
          <p:cNvSpPr/>
          <p:nvPr/>
        </p:nvSpPr>
        <p:spPr>
          <a:xfrm>
            <a:off x="5176901" y="1829250"/>
            <a:ext cx="348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酒精转化率高、酒精耐受力强</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9_1#262de7bb1?htil=6&amp;pid=66435530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6691" y="1054296"/>
            <a:ext cx="2642616"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B_5_AS.70_1#262de7bb1?htil=6&amp;vop=1&amp;pid=664355305&amp;color=0,0,0&amp;vtp=1&amp;bt=1&amp;bbb=1&amp;hb=1"/>
              <p:cNvSpPr/>
              <p:nvPr/>
            </p:nvSpPr>
            <p:spPr>
              <a:xfrm>
                <a:off x="722376" y="972000"/>
                <a:ext cx="7973568"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发酵的杨梅酒酒精度最高，总糖最少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对酒精的耐受力最强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，所以最适于杨梅果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酒发酵的是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3" name="QB_5_AS.70_1#262de7bb1?htil=6&amp;vop=1&amp;pid=664355305&amp;color=0,0,0&amp;vtp=1&amp;bt=1&amp;bbb=1&amp;hb=1"/>
              <p:cNvSpPr>
                <a:spLocks noRot="1" noChangeAspect="1" noMove="1" noResize="1" noEditPoints="1" noAdjustHandles="1" noChangeArrowheads="1" noChangeShapeType="1" noTextEdit="1"/>
              </p:cNvSpPr>
              <p:nvPr/>
            </p:nvSpPr>
            <p:spPr>
              <a:xfrm>
                <a:off x="722376" y="972000"/>
                <a:ext cx="7973568" cy="1415034"/>
              </a:xfrm>
              <a:prstGeom prst="rect">
                <a:avLst/>
              </a:prstGeom>
              <a:blipFill rotWithShape="1">
                <a:blip r:embed="rId2"/>
                <a:stretch>
                  <a:fillRect l="-5" t="-32" r="3"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41108ac49?pid=89a551eee&amp;color=0,0,0&amp;vtp=1&amp;bt=1&amp;bbb=1&amp;hb=1"/>
              <p:cNvSpPr/>
              <p:nvPr/>
            </p:nvSpPr>
            <p:spPr>
              <a:xfrm>
                <a:off x="722376" y="972000"/>
                <a:ext cx="10753344" cy="1709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[贵州遵义2025高二期中]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炎炎夏日，某校三位高中生食用冰淇淋后出现腹泻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，怀疑冰淇淋中大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肠杆菌超标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。他们采用滤膜法（滤膜孔径小于大肠杆菌）进行检测，并将滤膜置于伊红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—亚甲蓝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琼脂培养基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中培养，大肠杆菌代谢物可与伊红—亚甲蓝反应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，从而观察到深紫色菌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41108ac49?pid=89a551eee&amp;color=0,0,0&amp;vtp=1&amp;bt=1&amp;bbb=1&amp;hb=1"/>
              <p:cNvSpPr>
                <a:spLocks noRot="1" noChangeAspect="1" noMove="1" noResize="1" noEditPoints="1" noAdjustHandles="1" noChangeArrowheads="1" noChangeShapeType="1" noTextEdit="1"/>
              </p:cNvSpPr>
              <p:nvPr/>
            </p:nvSpPr>
            <p:spPr>
              <a:xfrm>
                <a:off x="722376" y="972000"/>
                <a:ext cx="10753344" cy="1709928"/>
              </a:xfrm>
              <a:prstGeom prst="rect">
                <a:avLst/>
              </a:prstGeom>
              <a:blipFill rotWithShape="1">
                <a:blip r:embed="rId1"/>
                <a:stretch>
                  <a:fillRect l="-4" t="-26" r="-1175" b="-2469"/>
                </a:stretch>
              </a:blipFill>
            </p:spPr>
            <p:txBody>
              <a:bodyPr/>
              <a:lstStyle/>
              <a:p>
                <a:r>
                  <a:rPr lang="zh-CN" altLang="en-US">
                    <a:noFill/>
                  </a:rPr>
                  <a:t> </a:t>
                </a:r>
              </a:p>
            </p:txBody>
          </p:sp>
        </mc:Fallback>
      </mc:AlternateContent>
      <p:sp>
        <p:nvSpPr>
          <p:cNvPr id="3" name="QC_4_AN.2_1#41108ac49.bracket?pid=89a551eee&amp;color=0,0,0&amp;vpa=1&amp;vtp=1"/>
          <p:cNvSpPr/>
          <p:nvPr/>
        </p:nvSpPr>
        <p:spPr>
          <a:xfrm>
            <a:off x="4478401" y="2290641"/>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1_2#41108ac49?pid=89a551ee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66744" y="2808927"/>
            <a:ext cx="4855464"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41108ac49.choices?pid=89a551eee&amp;color=0,0,0&amp;vtp=1&amp;bbb=1"/>
              <p:cNvSpPr/>
              <p:nvPr/>
            </p:nvSpPr>
            <p:spPr>
              <a:xfrm>
                <a:off x="722376" y="4561527"/>
                <a:ext cx="10753344" cy="17230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培养基可用来鉴别大肠杆菌，大肠杆菌菌落呈深紫色并有金属光泽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.滤膜法能将样品中的大肠杆菌全部过滤掉，使滤液保持无菌状态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.实验可设置未接种的培养基作为阴性对照，以排除污染干扰</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.实验需要对同一样品进行多次检测，取平均值作为最终结果</a:t>
                </a:r>
                <a:endParaRPr lang="en-US" altLang="zh-CN" sz="2000" dirty="0"/>
              </a:p>
            </p:txBody>
          </p:sp>
        </mc:Choice>
        <mc:Fallback>
          <p:sp>
            <p:nvSpPr>
              <p:cNvPr id="5" name="QC_4_BD.1_3#41108ac49.choices?pid=89a551eee&amp;color=0,0,0&amp;vtp=1&amp;bbb=1"/>
              <p:cNvSpPr>
                <a:spLocks noRot="1" noChangeAspect="1" noMove="1" noResize="1" noEditPoints="1" noAdjustHandles="1" noChangeArrowheads="1" noChangeShapeType="1" noTextEdit="1"/>
              </p:cNvSpPr>
              <p:nvPr/>
            </p:nvSpPr>
            <p:spPr>
              <a:xfrm>
                <a:off x="722376" y="4561527"/>
                <a:ext cx="10753344" cy="1723009"/>
              </a:xfrm>
              <a:prstGeom prst="rect">
                <a:avLst/>
              </a:prstGeom>
              <a:blipFill rotWithShape="1">
                <a:blip r:embed="rId3"/>
                <a:stretch>
                  <a:fillRect l="-4" t="-19" b="-24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41108ac49?vop=1&amp;pid=89a551ee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伊红—亚甲蓝琼脂培养基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EMB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14:m>
                  <m:oMath xmlns:m="http://schemas.openxmlformats.org/officeDocument/2006/math">
                    <m:r>
                      <a:rPr lang="en-US" altLang="zh-CN" sz="2200" b="0" i="0" smtClean="0">
                        <a:solidFill>
                          <a:srgbClr val="639319"/>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可用来鉴别大肠杆菌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，生长在此培养基上的大肠杆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菌菌落呈深紫色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，并有金属光泽，A正确；滤膜法（滤膜孔径小于大肠杆菌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）能将样品中的大肠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杆菌全部过滤掉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，但直径小于滤膜孔径的其他菌会进入滤液，滤液不一定保持无菌状态，B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在微生物培养实验中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，设置未接种的培养基作为阴性对照，能够检测培养基灭菌是否合格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排除对实验结果的干扰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，C正确；为了避免偶然因素的影响，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实验需要对同一样品进行多次检测，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取平均值作为最终结果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_1#41108ac49?vop=1&amp;pid=89a551eee&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98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a8b6f7a95?pid=89a551ee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[四川雅安2025高二期末]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动物肠道中的纤维素降解菌多样性高，但大多未被分离和培养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研究人员发明了一种全新的分离纤维素降解菌的方法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，具体流程如下图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a8b6f7a95.bracket?pid=89a551eee&amp;color=0,0,0&amp;vpa=2&amp;vtp=1"/>
          <p:cNvSpPr/>
          <p:nvPr/>
        </p:nvSpPr>
        <p:spPr>
          <a:xfrm>
            <a:off x="92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4_2#a8b6f7a95?pid=89a551ee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0217" y="2408879"/>
            <a:ext cx="3877662" cy="181445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_3#a8b6f7a95.choices?pid=89a551eee&amp;color=0,0,0&amp;vtp=1&amp;bbb=1"/>
          <p:cNvSpPr/>
          <p:nvPr/>
        </p:nvSpPr>
        <p:spPr>
          <a:xfrm>
            <a:off x="722376" y="435591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A.实验前对肠道细菌扩大培养时，应摇床培养以增加溶解氧并增大菌体与培养液的接触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.该方法还需添加氮源、无机盐、水等物质供纤维素分解菌利用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.过程③中纤维素对细菌有高亲和力，有利于纤维素化磁性纳米颗粒黏附细菌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.该方法分离菌体的效率与细菌的浓度和纤维素化磁性纳米颗粒的粒径、浓度有关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a8b6f7a95?vop=1&amp;pid=89a551ee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肠道缺少氧气，动物肠道中的纤维素降解菌多数为厌氧型细菌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，增加溶解氧会抑制这些微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，A错误；该方法以纤维素作为唯一碳源，但纤维素分解菌的生长还需要氮源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、水等物质，所以还需添加这些物质供纤维素分解菌利用，B正确；结合图示可知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磁性纳米颗粒黏附细菌的原因是纤维素对细菌有高亲和力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；该方法分离菌体需要利用纤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维素化磁性纳米颗粒吸附细菌，因此该方法分离菌体的效率与细菌的浓度和纤维素化磁性纳米颗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粒的粒径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7_1#0446bf7af?htil=1&amp;pid=89a551ee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81742" y="1054295"/>
            <a:ext cx="5239512" cy="29535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7_2#0446bf7af?htil=1&amp;pid=89a551eee&amp;color=0,0,0&amp;vtp=1&amp;bt=1&amp;bbb=1&amp;hb=1&amp;hs=1"/>
              <p:cNvSpPr/>
              <p:nvPr/>
            </p:nvSpPr>
            <p:spPr>
              <a:xfrm>
                <a:off x="722376" y="972000"/>
                <a:ext cx="5376672"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厨余垃圾在垃圾集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中点采用生化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雾化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膜过滤技术处理后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达到无污染的标准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。为筛选对抗生素有抗性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高效降解淀粉的微生物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”处理的效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率，研究人员将厨余垃圾机械化处理后加入装有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无菌水的锥形瓶中制备厨余垃圾浸出液，然后进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行如图所示操作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7_2#0446bf7af?htil=1&amp;pid=89a551eee&amp;color=0,0,0&amp;vtp=1&amp;bt=1&amp;bbb=1&amp;hb=1&amp;hs=1"/>
              <p:cNvSpPr>
                <a:spLocks noRot="1" noChangeAspect="1" noMove="1" noResize="1" noEditPoints="1" noAdjustHandles="1" noChangeArrowheads="1" noChangeShapeType="1" noTextEdit="1"/>
              </p:cNvSpPr>
              <p:nvPr/>
            </p:nvSpPr>
            <p:spPr>
              <a:xfrm>
                <a:off x="722376" y="972000"/>
                <a:ext cx="5376672" cy="3129153"/>
              </a:xfrm>
              <a:prstGeom prst="rect">
                <a:avLst/>
              </a:prstGeom>
              <a:blipFill rotWithShape="1">
                <a:blip r:embed="rId2"/>
                <a:stretch>
                  <a:fillRect l="-7" t="-14" r="-1597" b="-1451"/>
                </a:stretch>
              </a:blipFill>
            </p:spPr>
            <p:txBody>
              <a:bodyPr/>
              <a:lstStyle/>
              <a:p>
                <a:r>
                  <a:rPr lang="zh-CN" altLang="en-US">
                    <a:noFill/>
                  </a:rPr>
                  <a:t> </a:t>
                </a:r>
              </a:p>
            </p:txBody>
          </p:sp>
        </mc:Fallback>
      </mc:AlternateContent>
      <p:sp>
        <p:nvSpPr>
          <p:cNvPr id="4" name="QC_4_AN.8_1#0446bf7af.bracket?pid=89a551eee&amp;color=0,0,0&amp;vpa=3&amp;vtp=1"/>
          <p:cNvSpPr/>
          <p:nvPr/>
        </p:nvSpPr>
        <p:spPr>
          <a:xfrm>
            <a:off x="4986401" y="3696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4_BD.7_3#0446bf7af.choices?pid=89a551eee&amp;color=0,0,0&amp;vtp=1&amp;bbb=1&amp;hs=1"/>
              <p:cNvSpPr/>
              <p:nvPr/>
            </p:nvSpPr>
            <p:spPr>
              <a:xfrm>
                <a:off x="722376" y="4162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A.厨余垃圾浸出液在接种前通常需要进行高压蒸汽灭菌处理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.可用稀释涂布平板法将厨余垃圾浸出液接种在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培养基含有淀粉和抗生素，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培养基是不含琼脂的液体培养基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.图中降解淀粉最高效的微生物是⑤，可根据菌落特征初步判断微生物类型</a:t>
                </a:r>
                <a:endParaRPr lang="en-US" altLang="zh-CN" sz="2000" dirty="0"/>
              </a:p>
            </p:txBody>
          </p:sp>
        </mc:Choice>
        <mc:Fallback>
          <p:sp>
            <p:nvSpPr>
              <p:cNvPr id="5" name="QC_4_BD.7_3#0446bf7af.choices?pid=89a551eee&amp;color=0,0,0&amp;vtp=1&amp;bbb=1&amp;hs=1"/>
              <p:cNvSpPr>
                <a:spLocks noRot="1" noChangeAspect="1" noMove="1" noResize="1" noEditPoints="1" noAdjustHandles="1" noChangeArrowheads="1" noChangeShapeType="1" noTextEdit="1"/>
              </p:cNvSpPr>
              <p:nvPr/>
            </p:nvSpPr>
            <p:spPr>
              <a:xfrm>
                <a:off x="722376" y="4162874"/>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9_1#0446bf7af?vop=1&amp;pid=89a551ee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淀粉遇碘变蓝色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培养基中含有淀粉，在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培养基上滴加碘液后培养基变为蓝色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。若培养后培养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基上的菌落周围形成了透明圈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，说明该菌落能分解淀粉；透明圈直径与菌落直径的比值越大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明微生物分解淀粉的能力越强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9_1#0446bf7af?vop=1&amp;pid=89a551eee&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74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0_1#0446bf7af?vop=1&amp;pid=89a551eee&amp;color=0,0,0&amp;vtp=1&amp;bt=1&amp;bbb=1&amp;hb=1"/>
              <p:cNvSpPr/>
              <p:nvPr/>
            </p:nvSpPr>
            <p:spPr>
              <a:xfrm>
                <a:off x="722376" y="972000"/>
                <a:ext cx="10753344" cy="4107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该实验是为了从厨余垃圾中筛选对抗生素有抗性、能高效降解淀粉的微生物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，若在接种前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对厨余垃圾浸出液进行高压蒸汽灭菌处理会杀死其中的菌种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，导致实验失败，A错误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生物接种方法包括稀释涂布平板法和平板划线法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培养基为选择培养基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，可用稀释涂布平板法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将厨余垃圾浸出液接种在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培养基上，B正确。本实验目的是筛选对抗生素有抗性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、能高效降解淀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培养基需要以淀粉为唯一碳源并添加抗生素</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培养基是液体培养基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对筛选的菌种进行扩大培养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，其中不含凝固剂琼脂，C正确。淀粉遇碘变蓝色</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培养基加入碘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，能够分解淀粉的菌落周围会出现透明圈，图中降解淀粉最高效的微生物是⑤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（菌落大小与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其他几个基本相同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，但其形成的透明圈最大）；不同微生物形成的菌落特征不同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，可根据菌落特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征初步判断微生物类型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10_1#0446bf7af?vop=1&amp;pid=89a551eee&amp;color=0,0,0&amp;vtp=1&amp;bt=1&amp;bbb=1&amp;hb=1"/>
              <p:cNvSpPr>
                <a:spLocks noRot="1" noChangeAspect="1" noMove="1" noResize="1" noEditPoints="1" noAdjustHandles="1" noChangeArrowheads="1" noChangeShapeType="1" noTextEdit="1"/>
              </p:cNvSpPr>
              <p:nvPr/>
            </p:nvSpPr>
            <p:spPr>
              <a:xfrm>
                <a:off x="722376" y="972000"/>
                <a:ext cx="10753344" cy="4107434"/>
              </a:xfrm>
              <a:prstGeom prst="rect">
                <a:avLst/>
              </a:prstGeom>
              <a:blipFill rotWithShape="1">
                <a:blip r:embed="rId1"/>
                <a:stretch>
                  <a:fillRect l="-4" t="-11" r="-974" b="-1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6633</Words>
  <Application>WPS 演示</Application>
  <PresentationFormat>宽屏</PresentationFormat>
  <Paragraphs>314</Paragraphs>
  <Slides>28</Slides>
  <Notes>28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28</vt:i4>
      </vt:variant>
    </vt:vector>
  </HeadingPairs>
  <TitlesOfParts>
    <vt:vector size="49"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Cambria Math</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2025-10-21T13:08:00Z</dcterms:created>
  <dcterms:modified xsi:type="dcterms:W3CDTF">2025-10-22T08:40:18Z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82B03658A929402FBBECCA5C4398EA52_12</vt:lpwstr>
  </property>
  <property fmtid="{D5CDD505-2E9C-101B-9397-08002B2CF9AE}" pid="3" name="KSOProductBuildVer">
    <vt:lpwstr>2052-12.1.0.23125</vt:lpwstr>
  </property>
</Properties>
</file>